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75" r:id="rId5"/>
    <p:sldId id="278" r:id="rId6"/>
    <p:sldId id="329" r:id="rId7"/>
    <p:sldId id="261" r:id="rId8"/>
    <p:sldId id="279" r:id="rId9"/>
    <p:sldId id="281" r:id="rId10"/>
    <p:sldId id="292" r:id="rId11"/>
    <p:sldId id="282" r:id="rId12"/>
    <p:sldId id="277" r:id="rId13"/>
    <p:sldId id="321" r:id="rId14"/>
    <p:sldId id="274" r:id="rId15"/>
    <p:sldId id="272" r:id="rId16"/>
    <p:sldId id="271" r:id="rId1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5B22"/>
    <a:srgbClr val="E05C22"/>
    <a:srgbClr val="E45C21"/>
    <a:srgbClr val="CC6600"/>
    <a:srgbClr val="FF3300"/>
    <a:srgbClr val="3399FF"/>
    <a:srgbClr val="FF9900"/>
    <a:srgbClr val="7F7F7F"/>
    <a:srgbClr val="FFFFFF"/>
    <a:srgbClr val="99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-120" y="-1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CN"/>
  <c:chart>
    <c:title>
      <c:tx>
        <c:rich>
          <a:bodyPr rot="0" spcFirstLastPara="0" vertOverflow="ellipsis" vert="horz" wrap="square" anchor="ctr" anchorCtr="1"/>
          <a:lstStyle/>
          <a:p>
            <a:pPr algn="ctr" defTabSz="914400">
              <a:defRPr lang="zh-CN"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i="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Number of Cooperated Companies</a:t>
            </a:r>
          </a:p>
        </c:rich>
      </c:tx>
      <c:layout>
        <c:manualLayout>
          <c:xMode val="edge"/>
          <c:yMode val="edge"/>
          <c:x val="0.15933517606184203"/>
          <c:y val="1.0539716057448802E-2"/>
        </c:manualLayout>
      </c:layout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Number of Cooperated Companies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65000"/>
                    <a:shade val="51000"/>
                    <a:satMod val="130000"/>
                  </a:schemeClr>
                </a:gs>
                <a:gs pos="80000">
                  <a:schemeClr val="accent6">
                    <a:shade val="65000"/>
                    <a:shade val="93000"/>
                    <a:satMod val="130000"/>
                  </a:schemeClr>
                </a:gs>
                <a:gs pos="100000">
                  <a:schemeClr val="accent6">
                    <a:shade val="65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57150" dist="19050" dir="5400000" rotWithShape="0">
                <a:schemeClr val="accent6">
                  <a:shade val="65000"/>
                  <a:alpha val="63000"/>
                </a:schemeClr>
              </a:outerShdw>
            </a:effectLst>
          </c:spPr>
          <c:dLbls>
            <c:dLbl>
              <c:idx val="0"/>
              <c:spPr/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zh-CN"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CN"/>
                </a:p>
              </c:txPr>
            </c:dLbl>
            <c:dLbl>
              <c:idx val="1"/>
              <c:spPr/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zh-CN"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CN"/>
                </a:p>
              </c:txPr>
            </c:dLbl>
            <c:dLbl>
              <c:idx val="2"/>
              <c:spPr/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zh-CN"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CN"/>
                </a:p>
              </c:txPr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noFill/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2014.7-2014.12</c:v>
                </c:pt>
                <c:pt idx="1">
                  <c:v>2015.1-2015.12</c:v>
                </c:pt>
                <c:pt idx="2">
                  <c:v>2016.1-2016.3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21</c:v>
                </c:pt>
                <c:pt idx="1">
                  <c:v>83</c:v>
                </c:pt>
                <c:pt idx="2">
                  <c:v>127</c:v>
                </c:pt>
              </c:numCache>
            </c:numRef>
          </c:val>
        </c:ser>
        <c:ser>
          <c:idx val="1"/>
          <c:order val="1"/>
          <c:tx>
            <c:strRef>
              <c:f>Sheet1!#REF!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6">
                    <a:tint val="100000"/>
                    <a:shade val="51000"/>
                    <a:satMod val="130000"/>
                  </a:schemeClr>
                </a:gs>
                <a:gs pos="80000">
                  <a:schemeClr val="accent6">
                    <a:tint val="100000"/>
                    <a:shade val="93000"/>
                    <a:satMod val="130000"/>
                  </a:schemeClr>
                </a:gs>
                <a:gs pos="100000">
                  <a:schemeClr val="accent6">
                    <a:tint val="10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57150" dist="19050" dir="5400000" rotWithShape="0">
                <a:schemeClr val="accent6">
                  <a:tint val="100000"/>
                  <a:alpha val="63000"/>
                </a:schemeClr>
              </a:outerShdw>
            </a:effectLst>
          </c:spPr>
          <c:cat>
            <c:strRef>
              <c:f>Sheet1!$A$2:$A$4</c:f>
              <c:strCache>
                <c:ptCount val="3"/>
                <c:pt idx="0">
                  <c:v>2014.7-2014.12</c:v>
                </c:pt>
                <c:pt idx="1">
                  <c:v>2015.1-2015.12</c:v>
                </c:pt>
                <c:pt idx="2">
                  <c:v>2016.1-2016.3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2"/>
          <c:order val="2"/>
          <c:tx>
            <c:strRef>
              <c:f>Sheet1!#REF!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6">
                    <a:tint val="65000"/>
                    <a:shade val="51000"/>
                    <a:satMod val="130000"/>
                  </a:schemeClr>
                </a:gs>
                <a:gs pos="80000">
                  <a:schemeClr val="accent6">
                    <a:tint val="65000"/>
                    <a:shade val="93000"/>
                    <a:satMod val="130000"/>
                  </a:schemeClr>
                </a:gs>
                <a:gs pos="100000">
                  <a:schemeClr val="accent6">
                    <a:tint val="65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57150" dist="19050" dir="5400000" rotWithShape="0">
                <a:schemeClr val="accent6">
                  <a:tint val="65000"/>
                  <a:alpha val="63000"/>
                </a:schemeClr>
              </a:outerShdw>
            </a:effectLst>
          </c:spPr>
          <c:cat>
            <c:strRef>
              <c:f>Sheet1!$A$2:$A$4</c:f>
              <c:strCache>
                <c:ptCount val="3"/>
                <c:pt idx="0">
                  <c:v>2014.7-2014.12</c:v>
                </c:pt>
                <c:pt idx="1">
                  <c:v>2015.1-2015.12</c:v>
                </c:pt>
                <c:pt idx="2">
                  <c:v>2016.1-2016.3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dLbls/>
        <c:gapWidth val="100"/>
        <c:overlap val="-24"/>
        <c:axId val="67063168"/>
        <c:axId val="67082496"/>
      </c:barChart>
      <c:catAx>
        <c:axId val="6706316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0" vertOverflow="ellipsis" horzOverflow="overflow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67082496"/>
        <c:crosses val="autoZero"/>
        <c:auto val="1"/>
        <c:lblAlgn val="ctr"/>
        <c:lblOffset val="100"/>
        <c:tickMarkSkip val="1"/>
      </c:catAx>
      <c:valAx>
        <c:axId val="6708249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0" vertOverflow="ellipsis" horzOverflow="overflow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67063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legendEntry>
        <c:idx val="2"/>
        <c:delete val="1"/>
      </c:legendEntry>
      <c:layout>
        <c:manualLayout>
          <c:xMode val="edge"/>
          <c:yMode val="edge"/>
          <c:x val="0.19564813092802702"/>
          <c:y val="0.91263940520446107"/>
        </c:manualLayout>
      </c:layout>
      <c:spPr>
        <a:noFill/>
        <a:ln>
          <a:noFill/>
        </a:ln>
        <a:effectLst/>
      </c:spPr>
      <c:txPr>
        <a:bodyPr rot="0" spcFirstLastPara="0" vertOverflow="ellipsis" horzOverflow="overflow" vert="horz" wrap="square" anchor="ctr" anchorCtr="1"/>
        <a:lstStyle/>
        <a:p>
          <a:pPr>
            <a:defRPr lang="zh-CN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</c:chart>
  <c:spPr>
    <a:noFill/>
    <a:ln>
      <a:noFill/>
    </a:ln>
    <a:effectLst/>
  </c:spPr>
  <c:txPr>
    <a:bodyPr rot="0" spcFirstLastPara="0" vertOverflow="ellipsis" horzOverflow="overflow" vert="horz" wrap="square" anchor="ctr" anchorCtr="1"/>
    <a:lstStyle/>
    <a:p>
      <a:pPr>
        <a:defRPr lang="zh-CN" sz="900" kern="1200">
          <a:solidFill>
            <a:schemeClr val="tx2"/>
          </a:solidFill>
          <a:latin typeface="+mn-lt"/>
          <a:ea typeface="+mn-ea"/>
          <a:cs typeface="+mn-cs"/>
        </a:defRPr>
      </a:pPr>
      <a:endParaRPr lang="zh-CN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CN"/>
  <c:chart>
    <c:title>
      <c:tx>
        <c:rich>
          <a:bodyPr rot="0" spcFirstLastPara="0" vertOverflow="ellipsis" vert="horz" wrap="square" anchor="ctr" anchorCtr="1"/>
          <a:lstStyle/>
          <a:p>
            <a:pPr algn="ctr" defTabSz="914400">
              <a:defRPr lang="zh-CN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1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Total sales(million dollars)</a:t>
            </a:r>
          </a:p>
        </c:rich>
      </c:tx>
      <c:layout>
        <c:manualLayout>
          <c:xMode val="edge"/>
          <c:yMode val="edge"/>
          <c:x val="0.19775232781376301"/>
          <c:y val="1.4094874847315501E-2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11843178995919801"/>
          <c:y val="0.17368036973972301"/>
          <c:w val="0.84928153273017615"/>
          <c:h val="0.58518780992803987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 Total sales(million dollars)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dLbl>
              <c:idx val="0"/>
              <c:spPr/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zh-CN"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CN"/>
                </a:p>
              </c:txPr>
            </c:dLbl>
            <c:dLbl>
              <c:idx val="1"/>
              <c:spPr/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zh-CN"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CN"/>
                </a:p>
              </c:txPr>
            </c:dLbl>
            <c:dLbl>
              <c:idx val="2"/>
              <c:spPr/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zh-CN"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CN"/>
                </a:p>
              </c:txPr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noFill/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2013.7-2013.12</c:v>
                </c:pt>
                <c:pt idx="1">
                  <c:v>2014.1-2014.12</c:v>
                </c:pt>
                <c:pt idx="2">
                  <c:v>2015.1-2015.12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28</c:v>
                </c:pt>
                <c:pt idx="1">
                  <c:v>54</c:v>
                </c:pt>
                <c:pt idx="2">
                  <c:v>83</c:v>
                </c:pt>
              </c:numCache>
            </c:numRef>
          </c:val>
        </c:ser>
        <c:dLbls/>
        <c:gapWidth val="219"/>
        <c:overlap val="-27"/>
        <c:axId val="92695936"/>
        <c:axId val="92701824"/>
      </c:barChart>
      <c:catAx>
        <c:axId val="9269593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0" vertOverflow="ellipsis" horzOverflow="overflow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92701824"/>
        <c:crosses val="autoZero"/>
        <c:auto val="1"/>
        <c:lblAlgn val="ctr"/>
        <c:lblOffset val="100"/>
        <c:tickMarkSkip val="1"/>
      </c:catAx>
      <c:valAx>
        <c:axId val="9270182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0" vertOverflow="ellipsis" horzOverflow="overflow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926959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 rot="0" spcFirstLastPara="0" vertOverflow="ellipsis" horzOverflow="overflow" vert="horz" wrap="square" anchor="ctr" anchorCtr="1"/>
    <a:lstStyle/>
    <a:p>
      <a:pPr>
        <a:defRPr lang="zh-CN" sz="1000" kern="1200">
          <a:solidFill>
            <a:schemeClr val="tx1"/>
          </a:solidFill>
          <a:latin typeface="+mn-lt"/>
          <a:ea typeface="+mn-ea"/>
          <a:cs typeface="+mn-cs"/>
        </a:defRPr>
      </a:pPr>
      <a:endParaRPr lang="zh-CN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CN"/>
  <c:chart>
    <c:title>
      <c:tx>
        <c:rich>
          <a:bodyPr rot="0" spcFirstLastPara="0" vertOverflow="ellipsis" vert="horz" wrap="square" anchor="ctr" anchorCtr="1"/>
          <a:lstStyle/>
          <a:p>
            <a:pPr algn="ctr" defTabSz="914400">
              <a:defRPr lang="zh-CN"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i="0" u="none" strike="noStrike" kern="1200" cap="none" spc="50" normalizeH="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Order quantity(thousands)</a:t>
            </a:r>
          </a:p>
        </c:rich>
      </c:tx>
      <c:layout>
        <c:manualLayout>
          <c:xMode val="edge"/>
          <c:yMode val="edge"/>
          <c:x val="0.15846549775187707"/>
          <c:y val="5.9916117435590216E-3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6.1460000000000001E-2"/>
          <c:y val="9.9559055118110321E-2"/>
          <c:w val="0.91504000000000008"/>
          <c:h val="0.77302761154855626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Order quantity(thousands)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57150" dist="19050" dir="5400000" rotWithShape="0">
                <a:schemeClr val="accent1">
                  <a:alpha val="63000"/>
                </a:schemeClr>
              </a:outerShdw>
            </a:effectLst>
          </c:spPr>
          <c:dLbls>
            <c:dLbl>
              <c:idx val="0"/>
              <c:spPr/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zh-CN"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CN"/>
                </a:p>
              </c:txPr>
            </c:dLbl>
            <c:dLbl>
              <c:idx val="1"/>
              <c:spPr/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zh-CN"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CN"/>
                </a:p>
              </c:txPr>
            </c:dLbl>
            <c:dLbl>
              <c:idx val="2"/>
              <c:spPr/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zh-CN"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CN"/>
                </a:p>
              </c:txPr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noFill/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2013.7-2013.12</c:v>
                </c:pt>
                <c:pt idx="1">
                  <c:v>2014.1-2014.12</c:v>
                </c:pt>
                <c:pt idx="2">
                  <c:v>2015.1-2015.12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50</c:v>
                </c:pt>
                <c:pt idx="1">
                  <c:v>926</c:v>
                </c:pt>
                <c:pt idx="2">
                  <c:v>3114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57150" dist="19050" dir="5400000" rotWithShape="0">
                <a:schemeClr val="accent2">
                  <a:alpha val="63000"/>
                </a:schemeClr>
              </a:outerShdw>
            </a:effectLst>
          </c:spPr>
          <c:dLbls>
            <c:dLbl>
              <c:idx val="0"/>
              <c:spPr/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zh-CN"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CN"/>
                </a:p>
              </c:txPr>
            </c:dLbl>
            <c:dLbl>
              <c:idx val="1"/>
              <c:spPr/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zh-CN"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CN"/>
                </a:p>
              </c:txPr>
            </c:dLbl>
            <c:dLbl>
              <c:idx val="2"/>
              <c:spPr/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zh-CN"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CN"/>
                </a:p>
              </c:txPr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noFill/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2013.7-2013.12</c:v>
                </c:pt>
                <c:pt idx="1">
                  <c:v>2014.1-2014.12</c:v>
                </c:pt>
                <c:pt idx="2">
                  <c:v>2015.1-2015.12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57150" dist="19050" dir="5400000" rotWithShape="0">
                <a:schemeClr val="accent3">
                  <a:alpha val="63000"/>
                </a:schemeClr>
              </a:outerShdw>
            </a:effectLst>
          </c:spPr>
          <c:dLbls>
            <c:dLbl>
              <c:idx val="0"/>
              <c:spPr/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zh-CN"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CN"/>
                </a:p>
              </c:txPr>
            </c:dLbl>
            <c:dLbl>
              <c:idx val="1"/>
              <c:spPr/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zh-CN"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CN"/>
                </a:p>
              </c:txPr>
            </c:dLbl>
            <c:dLbl>
              <c:idx val="2"/>
              <c:spPr/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zh-CN"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CN"/>
                </a:p>
              </c:txPr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noFill/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2013.7-2013.12</c:v>
                </c:pt>
                <c:pt idx="1">
                  <c:v>2014.1-2014.12</c:v>
                </c:pt>
                <c:pt idx="2">
                  <c:v>2015.1-2015.12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</c:ser>
        <c:dLbls/>
        <c:gapWidth val="100"/>
        <c:overlap val="-24"/>
        <c:axId val="98900992"/>
        <c:axId val="98931456"/>
      </c:barChart>
      <c:catAx>
        <c:axId val="9890099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0" vertOverflow="ellipsis" horzOverflow="overflow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98931456"/>
        <c:crosses val="autoZero"/>
        <c:auto val="1"/>
        <c:lblAlgn val="ctr"/>
        <c:lblOffset val="100"/>
        <c:tickMarkSkip val="1"/>
      </c:catAx>
      <c:valAx>
        <c:axId val="9893145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0" vertOverflow="ellipsis" horzOverflow="overflow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989009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legendEntry>
        <c:idx val="2"/>
        <c:delete val="1"/>
      </c:legendEntry>
      <c:layout>
        <c:manualLayout>
          <c:xMode val="edge"/>
          <c:yMode val="edge"/>
          <c:x val="0.26423302439947"/>
          <c:y val="0.92964057216448726"/>
          <c:w val="0.49707495429616105"/>
          <c:h val="6.436781609195398E-2"/>
        </c:manualLayout>
      </c:layout>
      <c:spPr>
        <a:noFill/>
        <a:ln>
          <a:noFill/>
        </a:ln>
        <a:effectLst/>
      </c:spPr>
      <c:txPr>
        <a:bodyPr rot="0" spcFirstLastPara="0" vertOverflow="ellipsis" horzOverflow="overflow" vert="horz" wrap="square" anchor="ctr" anchorCtr="1"/>
        <a:lstStyle/>
        <a:p>
          <a:pPr>
            <a:defRPr lang="zh-CN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</c:chart>
  <c:spPr>
    <a:noFill/>
    <a:ln>
      <a:noFill/>
    </a:ln>
    <a:effectLst/>
  </c:spPr>
  <c:txPr>
    <a:bodyPr rot="0" spcFirstLastPara="0" vertOverflow="ellipsis" horzOverflow="overflow" vert="horz" wrap="square" anchor="ctr" anchorCtr="1"/>
    <a:lstStyle/>
    <a:p>
      <a:pPr>
        <a:defRPr lang="zh-CN" sz="900" kern="1200">
          <a:solidFill>
            <a:schemeClr val="tx2"/>
          </a:solidFill>
          <a:latin typeface="+mn-lt"/>
          <a:ea typeface="+mn-ea"/>
          <a:cs typeface="+mn-cs"/>
        </a:defRPr>
      </a:pPr>
      <a:endParaRPr lang="zh-CN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D0D811-B48F-41A2-9ED9-29164F0D75EF}" type="datetimeFigureOut">
              <a:rPr lang="zh-CN" altLang="en-US" smtClean="0"/>
              <a:pPr/>
              <a:t>2016/6/10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A99457-7E25-4348-99F4-A7CC9AB5F45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A99457-7E25-4348-99F4-A7CC9AB5F456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EFD47-DE9F-46BC-9781-34890A6B0CF6}" type="datetimeFigureOut">
              <a:rPr lang="zh-CN" altLang="en-US" smtClean="0"/>
              <a:pPr/>
              <a:t>2016/6/10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98BD9-3D88-4719-B54E-3947F1BFB23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EFD47-DE9F-46BC-9781-34890A6B0CF6}" type="datetimeFigureOut">
              <a:rPr lang="zh-CN" altLang="en-US" smtClean="0"/>
              <a:pPr/>
              <a:t>2016/6/10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98BD9-3D88-4719-B54E-3947F1BFB23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EFD47-DE9F-46BC-9781-34890A6B0CF6}" type="datetimeFigureOut">
              <a:rPr lang="zh-CN" altLang="en-US" smtClean="0"/>
              <a:pPr/>
              <a:t>2016/6/10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98BD9-3D88-4719-B54E-3947F1BFB23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EFD47-DE9F-46BC-9781-34890A6B0CF6}" type="datetimeFigureOut">
              <a:rPr lang="zh-CN" altLang="en-US" smtClean="0"/>
              <a:pPr/>
              <a:t>2016/6/10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98BD9-3D88-4719-B54E-3947F1BFB23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EFD47-DE9F-46BC-9781-34890A6B0CF6}" type="datetimeFigureOut">
              <a:rPr lang="zh-CN" altLang="en-US" smtClean="0"/>
              <a:pPr/>
              <a:t>2016/6/10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98BD9-3D88-4719-B54E-3947F1BFB23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EFD47-DE9F-46BC-9781-34890A6B0CF6}" type="datetimeFigureOut">
              <a:rPr lang="zh-CN" altLang="en-US" smtClean="0"/>
              <a:pPr/>
              <a:t>2016/6/10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98BD9-3D88-4719-B54E-3947F1BFB23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EFD47-DE9F-46BC-9781-34890A6B0CF6}" type="datetimeFigureOut">
              <a:rPr lang="zh-CN" altLang="en-US" smtClean="0"/>
              <a:pPr/>
              <a:t>2016/6/10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98BD9-3D88-4719-B54E-3947F1BFB23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EFD47-DE9F-46BC-9781-34890A6B0CF6}" type="datetimeFigureOut">
              <a:rPr lang="zh-CN" altLang="en-US" smtClean="0"/>
              <a:pPr/>
              <a:t>2016/6/10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98BD9-3D88-4719-B54E-3947F1BFB23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EFD47-DE9F-46BC-9781-34890A6B0CF6}" type="datetimeFigureOut">
              <a:rPr lang="zh-CN" altLang="en-US" smtClean="0"/>
              <a:pPr/>
              <a:t>2016/6/10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98BD9-3D88-4719-B54E-3947F1BFB23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EFD47-DE9F-46BC-9781-34890A6B0CF6}" type="datetimeFigureOut">
              <a:rPr lang="zh-CN" altLang="en-US" smtClean="0"/>
              <a:pPr/>
              <a:t>2016/6/10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98BD9-3D88-4719-B54E-3947F1BFB23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EFD47-DE9F-46BC-9781-34890A6B0CF6}" type="datetimeFigureOut">
              <a:rPr lang="zh-CN" altLang="en-US" smtClean="0"/>
              <a:pPr/>
              <a:t>2016/6/10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98BD9-3D88-4719-B54E-3947F1BFB23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FEFD47-DE9F-46BC-9781-34890A6B0CF6}" type="datetimeFigureOut">
              <a:rPr lang="zh-CN" altLang="en-US" smtClean="0"/>
              <a:pPr/>
              <a:t>2016/6/10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B98BD9-3D88-4719-B54E-3947F1BFB23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jpeg"/><Relationship Id="rId3" Type="http://schemas.openxmlformats.org/officeDocument/2006/relationships/image" Target="../media/image45.jpeg"/><Relationship Id="rId7" Type="http://schemas.openxmlformats.org/officeDocument/2006/relationships/image" Target="../media/image49.png"/><Relationship Id="rId12" Type="http://schemas.openxmlformats.org/officeDocument/2006/relationships/image" Target="../media/image5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jpeg"/><Relationship Id="rId10" Type="http://schemas.openxmlformats.org/officeDocument/2006/relationships/image" Target="../media/image52.jpeg"/><Relationship Id="rId4" Type="http://schemas.openxmlformats.org/officeDocument/2006/relationships/image" Target="../media/image46.png"/><Relationship Id="rId9" Type="http://schemas.openxmlformats.org/officeDocument/2006/relationships/image" Target="../media/image51.jpeg"/><Relationship Id="rId14" Type="http://schemas.openxmlformats.org/officeDocument/2006/relationships/image" Target="../media/image5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33.jpe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7" Type="http://schemas.openxmlformats.org/officeDocument/2006/relationships/image" Target="../media/image3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jpeg"/><Relationship Id="rId3" Type="http://schemas.openxmlformats.org/officeDocument/2006/relationships/chart" Target="../charts/chart2.xml"/><Relationship Id="rId7" Type="http://schemas.openxmlformats.org/officeDocument/2006/relationships/image" Target="../media/image69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jpeg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jpeg"/><Relationship Id="rId13" Type="http://schemas.openxmlformats.org/officeDocument/2006/relationships/image" Target="../media/image86.jpeg"/><Relationship Id="rId3" Type="http://schemas.openxmlformats.org/officeDocument/2006/relationships/image" Target="../media/image76.jpeg"/><Relationship Id="rId7" Type="http://schemas.openxmlformats.org/officeDocument/2006/relationships/image" Target="../media/image80.jpeg"/><Relationship Id="rId12" Type="http://schemas.openxmlformats.org/officeDocument/2006/relationships/image" Target="../media/image85.jpe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jpeg"/><Relationship Id="rId11" Type="http://schemas.openxmlformats.org/officeDocument/2006/relationships/image" Target="../media/image84.jpeg"/><Relationship Id="rId5" Type="http://schemas.openxmlformats.org/officeDocument/2006/relationships/image" Target="../media/image78.jpeg"/><Relationship Id="rId10" Type="http://schemas.openxmlformats.org/officeDocument/2006/relationships/image" Target="../media/image83.jpeg"/><Relationship Id="rId4" Type="http://schemas.openxmlformats.org/officeDocument/2006/relationships/image" Target="../media/image77.jpeg"/><Relationship Id="rId9" Type="http://schemas.openxmlformats.org/officeDocument/2006/relationships/image" Target="../media/image82.jpeg"/><Relationship Id="rId14" Type="http://schemas.openxmlformats.org/officeDocument/2006/relationships/image" Target="../media/image8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Relationship Id="rId1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12" Type="http://schemas.openxmlformats.org/officeDocument/2006/relationships/image" Target="../media/image44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11" Type="http://schemas.openxmlformats.org/officeDocument/2006/relationships/image" Target="../media/image43.jpeg"/><Relationship Id="rId5" Type="http://schemas.openxmlformats.org/officeDocument/2006/relationships/image" Target="../media/image38.jpeg"/><Relationship Id="rId10" Type="http://schemas.openxmlformats.org/officeDocument/2006/relationships/image" Target="../media/image42.jpeg"/><Relationship Id="rId4" Type="http://schemas.openxmlformats.org/officeDocument/2006/relationships/image" Target="../media/image37.jpeg"/><Relationship Id="rId9" Type="http://schemas.openxmlformats.org/officeDocument/2006/relationships/image" Target="../media/image4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79908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70" y="-3810"/>
            <a:ext cx="12205970" cy="68453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456786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2390" y="2540"/>
            <a:ext cx="1748155" cy="681355"/>
          </a:xfrm>
          <a:prstGeom prst="rect">
            <a:avLst/>
          </a:prstGeom>
        </p:spPr>
      </p:pic>
      <p:pic>
        <p:nvPicPr>
          <p:cNvPr id="3" name="图片 2" descr="ewrtett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0965" y="2095500"/>
            <a:ext cx="2157095" cy="163195"/>
          </a:xfrm>
          <a:prstGeom prst="rect">
            <a:avLst/>
          </a:prstGeom>
        </p:spPr>
      </p:pic>
      <p:pic>
        <p:nvPicPr>
          <p:cNvPr id="18" name="图片 17" descr="QQ图片20160505103422"/>
          <p:cNvPicPr>
            <a:picLocks noChangeAspect="1"/>
          </p:cNvPicPr>
          <p:nvPr/>
        </p:nvPicPr>
        <p:blipFill>
          <a:blip r:embed="rId4"/>
          <a:srcRect t="1564" r="82744" b="88706"/>
          <a:stretch>
            <a:fillRect/>
          </a:stretch>
        </p:blipFill>
        <p:spPr>
          <a:xfrm>
            <a:off x="1264920" y="4021455"/>
            <a:ext cx="2071370" cy="802005"/>
          </a:xfrm>
          <a:prstGeom prst="rect">
            <a:avLst/>
          </a:prstGeom>
        </p:spPr>
      </p:pic>
      <p:pic>
        <p:nvPicPr>
          <p:cNvPr id="2" name="图片 1" descr="567876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3500" y="1321435"/>
            <a:ext cx="10151745" cy="5365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rcRect r="55176" b="707"/>
          <a:stretch>
            <a:fillRect/>
          </a:stretch>
        </p:blipFill>
        <p:spPr>
          <a:xfrm>
            <a:off x="1419225" y="2380615"/>
            <a:ext cx="1789430" cy="80772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97305" y="3203575"/>
            <a:ext cx="2247900" cy="66675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19860" y="4849495"/>
            <a:ext cx="1943100" cy="857250"/>
          </a:xfrm>
          <a:prstGeom prst="rect">
            <a:avLst/>
          </a:prstGeom>
        </p:spPr>
      </p:pic>
      <p:pic>
        <p:nvPicPr>
          <p:cNvPr id="21" name="图片 20" descr="34565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584315" y="2085975"/>
            <a:ext cx="2610485" cy="165100"/>
          </a:xfrm>
          <a:prstGeom prst="rect">
            <a:avLst/>
          </a:prstGeom>
        </p:spPr>
      </p:pic>
      <p:pic>
        <p:nvPicPr>
          <p:cNvPr id="22" name="图片 21" descr="沃尔玛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612890" y="2644775"/>
            <a:ext cx="1974850" cy="1292225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780145" y="2598420"/>
            <a:ext cx="2306955" cy="1343025"/>
          </a:xfrm>
          <a:prstGeom prst="rect">
            <a:avLst/>
          </a:prstGeom>
        </p:spPr>
      </p:pic>
      <p:pic>
        <p:nvPicPr>
          <p:cNvPr id="26" name="图片 25" descr="欧尚2"/>
          <p:cNvPicPr>
            <a:picLocks noChangeAspect="1"/>
          </p:cNvPicPr>
          <p:nvPr/>
        </p:nvPicPr>
        <p:blipFill>
          <a:blip r:embed="rId12" cstate="print"/>
          <a:srcRect r="1504" b="6793"/>
          <a:stretch>
            <a:fillRect/>
          </a:stretch>
        </p:blipFill>
        <p:spPr>
          <a:xfrm>
            <a:off x="6601460" y="4586605"/>
            <a:ext cx="2011045" cy="1269365"/>
          </a:xfrm>
          <a:prstGeom prst="rect">
            <a:avLst/>
          </a:prstGeom>
        </p:spPr>
      </p:pic>
      <p:pic>
        <p:nvPicPr>
          <p:cNvPr id="27" name="图片 26" descr="麦德龙"/>
          <p:cNvPicPr>
            <a:picLocks noChangeAspect="1"/>
          </p:cNvPicPr>
          <p:nvPr/>
        </p:nvPicPr>
        <p:blipFill>
          <a:blip r:embed="rId13" cstate="print"/>
          <a:srcRect r="825" b="24703"/>
          <a:stretch>
            <a:fillRect/>
          </a:stretch>
        </p:blipFill>
        <p:spPr>
          <a:xfrm>
            <a:off x="8796655" y="4561840"/>
            <a:ext cx="2287270" cy="1302385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1326515" y="5774055"/>
            <a:ext cx="2160270" cy="771525"/>
            <a:chOff x="2089" y="9093"/>
            <a:chExt cx="3402" cy="1215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2089" y="9093"/>
              <a:ext cx="3402" cy="854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/>
          </p:nvSpPr>
          <p:spPr>
            <a:xfrm>
              <a:off x="2602" y="9728"/>
              <a:ext cx="2453" cy="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>
                  <a:solidFill>
                    <a:schemeClr val="accent2"/>
                  </a:solidFill>
                </a:rPr>
                <a:t>Ningbo Station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5690" y="4580255"/>
            <a:ext cx="2132330" cy="1567815"/>
          </a:xfrm>
          <a:prstGeom prst="rect">
            <a:avLst/>
          </a:prstGeom>
        </p:spPr>
      </p:pic>
      <p:pic>
        <p:nvPicPr>
          <p:cNvPr id="6" name="图片 5" descr="gts1"/>
          <p:cNvPicPr>
            <a:picLocks noChangeAspect="1"/>
          </p:cNvPicPr>
          <p:nvPr/>
        </p:nvPicPr>
        <p:blipFill>
          <a:blip r:embed="rId3"/>
          <a:srcRect l="31987" t="15589" r="32837" b="50879"/>
          <a:stretch>
            <a:fillRect/>
          </a:stretch>
        </p:blipFill>
        <p:spPr>
          <a:xfrm>
            <a:off x="970280" y="2529840"/>
            <a:ext cx="4379595" cy="1982470"/>
          </a:xfrm>
          <a:prstGeom prst="rect">
            <a:avLst/>
          </a:prstGeom>
        </p:spPr>
      </p:pic>
      <p:pic>
        <p:nvPicPr>
          <p:cNvPr id="9" name="图片 8" descr="wms1"/>
          <p:cNvPicPr>
            <a:picLocks noChangeAspect="1"/>
          </p:cNvPicPr>
          <p:nvPr/>
        </p:nvPicPr>
        <p:blipFill>
          <a:blip r:embed="rId4"/>
          <a:srcRect l="11955" r="12787" b="18632"/>
          <a:stretch>
            <a:fillRect/>
          </a:stretch>
        </p:blipFill>
        <p:spPr>
          <a:xfrm>
            <a:off x="6382385" y="2493645"/>
            <a:ext cx="4871720" cy="2007870"/>
          </a:xfrm>
          <a:prstGeom prst="rect">
            <a:avLst/>
          </a:prstGeom>
        </p:spPr>
      </p:pic>
      <p:pic>
        <p:nvPicPr>
          <p:cNvPr id="17" name="图片 16" descr="656776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31875" y="5516880"/>
            <a:ext cx="2825115" cy="508000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995680" y="1793875"/>
            <a:ext cx="791210" cy="368300"/>
            <a:chOff x="1568" y="2825"/>
            <a:chExt cx="1246" cy="580"/>
          </a:xfrm>
        </p:grpSpPr>
        <p:sp>
          <p:nvSpPr>
            <p:cNvPr id="2" name="文本框 1"/>
            <p:cNvSpPr txBox="1"/>
            <p:nvPr/>
          </p:nvSpPr>
          <p:spPr>
            <a:xfrm>
              <a:off x="1964" y="2825"/>
              <a:ext cx="851" cy="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/>
                <a:t>GTS</a:t>
              </a:r>
            </a:p>
          </p:txBody>
        </p:sp>
        <p:pic>
          <p:nvPicPr>
            <p:cNvPr id="3" name="图片 2" descr="54656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68" y="2962"/>
              <a:ext cx="321" cy="321"/>
            </a:xfrm>
            <a:prstGeom prst="rect">
              <a:avLst/>
            </a:prstGeom>
          </p:spPr>
        </p:pic>
      </p:grpSp>
      <p:grpSp>
        <p:nvGrpSpPr>
          <p:cNvPr id="10" name="组合 9"/>
          <p:cNvGrpSpPr/>
          <p:nvPr/>
        </p:nvGrpSpPr>
        <p:grpSpPr>
          <a:xfrm>
            <a:off x="6433820" y="1789430"/>
            <a:ext cx="937260" cy="368300"/>
            <a:chOff x="10132" y="2818"/>
            <a:chExt cx="1476" cy="580"/>
          </a:xfrm>
        </p:grpSpPr>
        <p:sp>
          <p:nvSpPr>
            <p:cNvPr id="4" name="文本框 3"/>
            <p:cNvSpPr txBox="1"/>
            <p:nvPr/>
          </p:nvSpPr>
          <p:spPr>
            <a:xfrm>
              <a:off x="10528" y="2818"/>
              <a:ext cx="1081" cy="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/>
                <a:t>WMS</a:t>
              </a:r>
            </a:p>
          </p:txBody>
        </p:sp>
        <p:pic>
          <p:nvPicPr>
            <p:cNvPr id="7" name="图片 6" descr="54656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132" y="2947"/>
              <a:ext cx="321" cy="321"/>
            </a:xfrm>
            <a:prstGeom prst="rect">
              <a:avLst/>
            </a:prstGeom>
          </p:spPr>
        </p:pic>
      </p:grpSp>
      <p:grpSp>
        <p:nvGrpSpPr>
          <p:cNvPr id="13" name="组合 12"/>
          <p:cNvGrpSpPr/>
          <p:nvPr/>
        </p:nvGrpSpPr>
        <p:grpSpPr>
          <a:xfrm>
            <a:off x="6434455" y="4612005"/>
            <a:ext cx="820420" cy="368300"/>
            <a:chOff x="10133" y="7263"/>
            <a:chExt cx="1292" cy="580"/>
          </a:xfrm>
        </p:grpSpPr>
        <p:sp>
          <p:nvSpPr>
            <p:cNvPr id="11" name="文本框 10"/>
            <p:cNvSpPr txBox="1"/>
            <p:nvPr/>
          </p:nvSpPr>
          <p:spPr>
            <a:xfrm>
              <a:off x="10529" y="7263"/>
              <a:ext cx="897" cy="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/>
                <a:t>PDA</a:t>
              </a:r>
            </a:p>
          </p:txBody>
        </p:sp>
        <p:pic>
          <p:nvPicPr>
            <p:cNvPr id="12" name="图片 11" descr="54656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133" y="7392"/>
              <a:ext cx="321" cy="321"/>
            </a:xfrm>
            <a:prstGeom prst="rect">
              <a:avLst/>
            </a:prstGeom>
          </p:spPr>
        </p:pic>
      </p:grpSp>
      <p:pic>
        <p:nvPicPr>
          <p:cNvPr id="18" name="图片 17" descr="456786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0895" y="2540"/>
            <a:ext cx="1748155" cy="68135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7080" y="2580640"/>
            <a:ext cx="2595880" cy="17303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7080" y="4617085"/>
            <a:ext cx="2652395" cy="148907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7080" y="595630"/>
            <a:ext cx="2606675" cy="1737360"/>
          </a:xfrm>
          <a:prstGeom prst="rect">
            <a:avLst/>
          </a:prstGeom>
        </p:spPr>
      </p:pic>
      <p:pic>
        <p:nvPicPr>
          <p:cNvPr id="12" name="图片 11" descr="345656765756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76045" y="3030855"/>
            <a:ext cx="2119630" cy="922655"/>
          </a:xfrm>
          <a:prstGeom prst="rect">
            <a:avLst/>
          </a:prstGeom>
        </p:spPr>
      </p:pic>
      <p:pic>
        <p:nvPicPr>
          <p:cNvPr id="13" name="图片 12" descr="56765786786786986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58920" y="1846580"/>
            <a:ext cx="3721735" cy="3402965"/>
          </a:xfrm>
          <a:prstGeom prst="rect">
            <a:avLst/>
          </a:prstGeom>
        </p:spPr>
      </p:pic>
      <p:pic>
        <p:nvPicPr>
          <p:cNvPr id="18" name="图片 17" descr="456786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0895" y="2540"/>
            <a:ext cx="1748155" cy="68135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图表 4"/>
          <p:cNvGraphicFramePr/>
          <p:nvPr/>
        </p:nvGraphicFramePr>
        <p:xfrm>
          <a:off x="614045" y="2611755"/>
          <a:ext cx="3414395" cy="36912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图表 6"/>
          <p:cNvGraphicFramePr/>
          <p:nvPr/>
        </p:nvGraphicFramePr>
        <p:xfrm>
          <a:off x="8095615" y="2618740"/>
          <a:ext cx="3155315" cy="3895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" name="图片 2" descr="4565467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645" y="2540"/>
            <a:ext cx="1868805" cy="619125"/>
          </a:xfrm>
          <a:prstGeom prst="rect">
            <a:avLst/>
          </a:prstGeom>
        </p:spPr>
      </p:pic>
      <p:pic>
        <p:nvPicPr>
          <p:cNvPr id="2" name="图片 1" descr="4656767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61720" y="994410"/>
            <a:ext cx="2683510" cy="458470"/>
          </a:xfrm>
          <a:prstGeom prst="rect">
            <a:avLst/>
          </a:prstGeom>
        </p:spPr>
      </p:pic>
      <p:graphicFrame>
        <p:nvGraphicFramePr>
          <p:cNvPr id="4" name="图表 3"/>
          <p:cNvGraphicFramePr/>
          <p:nvPr/>
        </p:nvGraphicFramePr>
        <p:xfrm>
          <a:off x="4387850" y="2639060"/>
          <a:ext cx="3357245" cy="34601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6" name="图片 5" descr="54654646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333500" y="5582920"/>
            <a:ext cx="299720" cy="113665"/>
          </a:xfrm>
          <a:prstGeom prst="rect">
            <a:avLst/>
          </a:prstGeom>
        </p:spPr>
      </p:pic>
      <p:pic>
        <p:nvPicPr>
          <p:cNvPr id="8" name="图片 7" descr="54654646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604010" y="5591175"/>
            <a:ext cx="299720" cy="113665"/>
          </a:xfrm>
          <a:prstGeom prst="rect">
            <a:avLst/>
          </a:prstGeom>
        </p:spPr>
      </p:pic>
      <p:pic>
        <p:nvPicPr>
          <p:cNvPr id="10" name="图片 9" descr="4566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009380" y="5911215"/>
            <a:ext cx="1740535" cy="11874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29056" y="4134599"/>
            <a:ext cx="2709959" cy="180626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74051" y="1466329"/>
            <a:ext cx="2760348" cy="184055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90321" y="1443075"/>
            <a:ext cx="2709959" cy="180719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74051" y="4105981"/>
            <a:ext cx="2775461" cy="1850023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165325" y="6019163"/>
            <a:ext cx="4764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E-commerce Practice Base In Zhejiang Province</a:t>
            </a:r>
            <a:endParaRPr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6318985" y="3341368"/>
            <a:ext cx="5873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Service Innovation of Cross-border E-commerce Enterprise</a:t>
            </a:r>
            <a:endParaRPr lang="zh-CN" altLang="en-US" dirty="0"/>
          </a:p>
        </p:txBody>
      </p:sp>
      <p:sp>
        <p:nvSpPr>
          <p:cNvPr id="11" name="文本框 10"/>
          <p:cNvSpPr txBox="1"/>
          <p:nvPr/>
        </p:nvSpPr>
        <p:spPr>
          <a:xfrm>
            <a:off x="1758214" y="3328572"/>
            <a:ext cx="4764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China Quality Credit Enterprise</a:t>
            </a:r>
            <a:endParaRPr lang="zh-CN" altLang="en-US" dirty="0"/>
          </a:p>
        </p:txBody>
      </p:sp>
      <p:sp>
        <p:nvSpPr>
          <p:cNvPr id="12" name="文本框 11"/>
          <p:cNvSpPr txBox="1"/>
          <p:nvPr/>
        </p:nvSpPr>
        <p:spPr>
          <a:xfrm>
            <a:off x="6522719" y="6024149"/>
            <a:ext cx="5873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Innovation demonstration in Internet Enterprise</a:t>
            </a:r>
            <a:endParaRPr lang="zh-CN" altLang="en-US" dirty="0"/>
          </a:p>
        </p:txBody>
      </p:sp>
      <p:pic>
        <p:nvPicPr>
          <p:cNvPr id="3" name="图片 2" descr="4565467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6645" y="2540"/>
            <a:ext cx="1868805" cy="61912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875899" y="1020277"/>
            <a:ext cx="10520413" cy="49473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69181" y="2131824"/>
            <a:ext cx="2813538" cy="108023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94480" y="1942315"/>
            <a:ext cx="1699066" cy="162179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84169" y="4525918"/>
            <a:ext cx="1783775" cy="71351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71159" y="2976527"/>
            <a:ext cx="2029338" cy="1574729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36599" y="4197990"/>
            <a:ext cx="2046679" cy="135592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24523" y="2162784"/>
            <a:ext cx="1647825" cy="86677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09095" y="3164271"/>
            <a:ext cx="3159536" cy="104716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99571" y="2027025"/>
            <a:ext cx="1536795" cy="137798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20587" y="4425282"/>
            <a:ext cx="894762" cy="894762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24952" y="3341834"/>
            <a:ext cx="2015551" cy="844116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2044" y="4220722"/>
            <a:ext cx="1967811" cy="1279077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14886" y="3209457"/>
            <a:ext cx="1290103" cy="967578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2573020" y="598805"/>
            <a:ext cx="8382000" cy="930910"/>
            <a:chOff x="4052" y="943"/>
            <a:chExt cx="13200" cy="1466"/>
          </a:xfrm>
        </p:grpSpPr>
        <p:sp>
          <p:nvSpPr>
            <p:cNvPr id="6" name="文本框 5"/>
            <p:cNvSpPr txBox="1"/>
            <p:nvPr/>
          </p:nvSpPr>
          <p:spPr>
            <a:xfrm>
              <a:off x="6006" y="943"/>
              <a:ext cx="11247" cy="8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 smtClean="0">
                  <a:latin typeface="幼圆" pitchFamily="49" charset="-122"/>
                  <a:ea typeface="幼圆" pitchFamily="49" charset="-122"/>
                </a:rPr>
                <a:t>合作平台（国内主流一线平台）</a:t>
              </a:r>
              <a:endParaRPr lang="zh-CN" altLang="en-US" sz="2800" dirty="0">
                <a:latin typeface="幼圆" pitchFamily="49" charset="-122"/>
                <a:ea typeface="幼圆" pitchFamily="49" charset="-122"/>
              </a:endParaRPr>
            </a:p>
          </p:txBody>
        </p:sp>
        <p:cxnSp>
          <p:nvCxnSpPr>
            <p:cNvPr id="25" name="直接连接符 24"/>
            <p:cNvCxnSpPr/>
            <p:nvPr/>
          </p:nvCxnSpPr>
          <p:spPr>
            <a:xfrm flipV="1">
              <a:off x="4052" y="2011"/>
              <a:ext cx="11569" cy="23"/>
            </a:xfrm>
            <a:prstGeom prst="line">
              <a:avLst/>
            </a:prstGeom>
            <a:ln>
              <a:solidFill>
                <a:srgbClr val="E45C2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矩形 26"/>
            <p:cNvSpPr/>
            <p:nvPr/>
          </p:nvSpPr>
          <p:spPr>
            <a:xfrm>
              <a:off x="7641" y="1731"/>
              <a:ext cx="4574" cy="6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  <a:sym typeface="+mn-ea"/>
                </a:rPr>
                <a:t>Cooperated </a:t>
              </a:r>
              <a:r>
                <a:rPr lang="en-US" altLang="zh-CN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Platforms</a:t>
              </a:r>
              <a:endParaRPr lang="zh-CN" alt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7" name="图片 16" descr="56765776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90930" y="-3175"/>
            <a:ext cx="1016635" cy="63627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76577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" y="8255"/>
            <a:ext cx="12211050" cy="684847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566657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" y="72390"/>
            <a:ext cx="11956415" cy="6706235"/>
          </a:xfrm>
          <a:prstGeom prst="rect">
            <a:avLst/>
          </a:prstGeom>
        </p:spPr>
      </p:pic>
      <p:pic>
        <p:nvPicPr>
          <p:cNvPr id="7" name="图片 6" descr="3465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945" y="1905"/>
            <a:ext cx="1214120" cy="5461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/>
          <p:cNvSpPr txBox="1"/>
          <p:nvPr/>
        </p:nvSpPr>
        <p:spPr>
          <a:xfrm>
            <a:off x="281686" y="2517186"/>
            <a:ext cx="11336941" cy="2560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auto">
              <a:lnSpc>
                <a:spcPct val="150000"/>
              </a:lnSpc>
              <a:buClrTx/>
              <a:buFont typeface="Wingdings" charset="0"/>
              <a:buChar char="Ø"/>
            </a:pPr>
            <a:r>
              <a:rPr lang="en-US" altLang="zh-CN" dirty="0" smtClean="0">
                <a:solidFill>
                  <a:schemeClr val="bg1"/>
                </a:solidFill>
                <a:latin typeface="Arial" charset="0"/>
                <a:ea typeface="微软雅黑 Light" pitchFamily="34" charset="-122"/>
              </a:rPr>
              <a:t>Founded Time:Founded on 24</a:t>
            </a:r>
            <a:r>
              <a:rPr lang="en-US" altLang="zh-CN" baseline="30000" dirty="0" smtClean="0">
                <a:solidFill>
                  <a:schemeClr val="bg1"/>
                </a:solidFill>
                <a:latin typeface="Arial" charset="0"/>
                <a:ea typeface="微软雅黑 Light" pitchFamily="34" charset="-122"/>
              </a:rPr>
              <a:t>th</a:t>
            </a:r>
            <a:r>
              <a:rPr lang="en-US" altLang="zh-CN" dirty="0">
                <a:solidFill>
                  <a:schemeClr val="bg1"/>
                </a:solidFill>
                <a:latin typeface="Arial" charset="0"/>
                <a:ea typeface="微软雅黑 Light" pitchFamily="34" charset="-122"/>
              </a:rPr>
              <a:t> </a:t>
            </a:r>
            <a:r>
              <a:rPr lang="en-US" altLang="zh-CN" sz="1600" dirty="0" smtClean="0">
                <a:solidFill>
                  <a:schemeClr val="bg1"/>
                </a:solidFill>
                <a:latin typeface="Arial" charset="0"/>
                <a:ea typeface="微软雅黑 Light" pitchFamily="34" charset="-122"/>
              </a:rPr>
              <a:t>Jan 2013 .</a:t>
            </a:r>
          </a:p>
          <a:p>
            <a:pPr marL="285750" indent="-285750" fontAlgn="auto">
              <a:lnSpc>
                <a:spcPct val="150000"/>
              </a:lnSpc>
              <a:buClrTx/>
              <a:buFont typeface="Wingdings" charset="0"/>
              <a:buChar char="Ø"/>
            </a:pPr>
            <a:r>
              <a:rPr lang="en-US" altLang="zh-CN" dirty="0" smtClean="0">
                <a:solidFill>
                  <a:schemeClr val="bg1"/>
                </a:solidFill>
                <a:latin typeface="Arial" charset="0"/>
                <a:ea typeface="微软雅黑 Light" pitchFamily="34" charset="-122"/>
              </a:rPr>
              <a:t>Main Business:Cross-border E-commerce Business &amp; Importing trade.</a:t>
            </a:r>
          </a:p>
          <a:p>
            <a:pPr marL="285750" indent="-285750" fontAlgn="auto">
              <a:lnSpc>
                <a:spcPct val="150000"/>
              </a:lnSpc>
              <a:buClrTx/>
              <a:buFont typeface="Wingdings" charset="0"/>
              <a:buChar char="Ø"/>
            </a:pPr>
            <a:r>
              <a:rPr lang="en-US" altLang="zh-CN" dirty="0" smtClean="0">
                <a:solidFill>
                  <a:schemeClr val="bg1"/>
                </a:solidFill>
                <a:latin typeface="Arial" charset="0"/>
                <a:ea typeface="微软雅黑 Light" pitchFamily="34" charset="-122"/>
              </a:rPr>
              <a:t>Staff:Over 120Employees</a:t>
            </a:r>
          </a:p>
          <a:p>
            <a:pPr marL="285750" indent="-285750" fontAlgn="auto">
              <a:lnSpc>
                <a:spcPct val="150000"/>
              </a:lnSpc>
              <a:buClrTx/>
              <a:buFont typeface="Wingdings" charset="0"/>
              <a:buChar char="Ø"/>
            </a:pPr>
            <a:r>
              <a:rPr lang="en-US" altLang="zh-CN" dirty="0" smtClean="0">
                <a:solidFill>
                  <a:schemeClr val="bg1"/>
                </a:solidFill>
                <a:latin typeface="Arial" charset="0"/>
                <a:ea typeface="微软雅黑 Light" pitchFamily="34" charset="-122"/>
              </a:rPr>
              <a:t>Main Philosophy : “Leading the fashion, Holding together,Focusing on service, Winning the global market, Enjoying the life”. </a:t>
            </a:r>
          </a:p>
          <a:p>
            <a:pPr marL="285750" indent="-285750" fontAlgn="auto">
              <a:lnSpc>
                <a:spcPct val="150000"/>
              </a:lnSpc>
              <a:buClrTx/>
              <a:buFont typeface="Wingdings" charset="0"/>
              <a:buChar char="Ø"/>
            </a:pPr>
            <a:r>
              <a:rPr lang="en-US" altLang="zh-CN" dirty="0" smtClean="0">
                <a:solidFill>
                  <a:schemeClr val="bg1"/>
                </a:solidFill>
                <a:latin typeface="Arial" charset="0"/>
                <a:ea typeface="微软雅黑 Light" pitchFamily="34" charset="-122"/>
              </a:rPr>
              <a:t>Main Responsibility : “Sourcing the best products to create quality life for the consumers”.</a:t>
            </a:r>
          </a:p>
        </p:txBody>
      </p:sp>
      <p:pic>
        <p:nvPicPr>
          <p:cNvPr id="4" name="图片 3" descr="222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" y="-3810"/>
            <a:ext cx="11372215" cy="687832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86370" y="347980"/>
            <a:ext cx="1671955" cy="111506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05645" y="345440"/>
            <a:ext cx="1680210" cy="11207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54040" y="347345"/>
            <a:ext cx="1977390" cy="111061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86530" y="3936365"/>
            <a:ext cx="6809105" cy="225552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4490" y="909955"/>
            <a:ext cx="8700770" cy="5397500"/>
          </a:xfrm>
          <a:prstGeom prst="rect">
            <a:avLst/>
          </a:prstGeom>
        </p:spPr>
      </p:pic>
      <p:pic>
        <p:nvPicPr>
          <p:cNvPr id="2" name="图片 1" descr="3465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945" y="1905"/>
            <a:ext cx="1214120" cy="5461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34654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945" y="11430"/>
            <a:ext cx="1214120" cy="546100"/>
          </a:xfrm>
          <a:prstGeom prst="rect">
            <a:avLst/>
          </a:prstGeom>
        </p:spPr>
      </p:pic>
      <p:pic>
        <p:nvPicPr>
          <p:cNvPr id="9" name="图片 8" descr="54656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310" y="994410"/>
            <a:ext cx="2348865" cy="497205"/>
          </a:xfrm>
          <a:prstGeom prst="rect">
            <a:avLst/>
          </a:prstGeom>
        </p:spPr>
      </p:pic>
      <p:pic>
        <p:nvPicPr>
          <p:cNvPr id="16" name="图片 15" descr="54765786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720" y="3814445"/>
            <a:ext cx="9983470" cy="5715"/>
          </a:xfrm>
          <a:prstGeom prst="rect">
            <a:avLst/>
          </a:prstGeom>
        </p:spPr>
      </p:pic>
      <p:pic>
        <p:nvPicPr>
          <p:cNvPr id="17" name="图片 16" descr="5465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61160" y="3664585"/>
            <a:ext cx="270510" cy="312420"/>
          </a:xfrm>
          <a:prstGeom prst="rect">
            <a:avLst/>
          </a:prstGeom>
        </p:spPr>
      </p:pic>
      <p:pic>
        <p:nvPicPr>
          <p:cNvPr id="18" name="图片 17" descr="5465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13810" y="3664585"/>
            <a:ext cx="270510" cy="312420"/>
          </a:xfrm>
          <a:prstGeom prst="rect">
            <a:avLst/>
          </a:prstGeom>
        </p:spPr>
      </p:pic>
      <p:pic>
        <p:nvPicPr>
          <p:cNvPr id="19" name="图片 18" descr="5465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79465" y="3664585"/>
            <a:ext cx="270510" cy="312420"/>
          </a:xfrm>
          <a:prstGeom prst="rect">
            <a:avLst/>
          </a:prstGeom>
        </p:spPr>
      </p:pic>
      <p:pic>
        <p:nvPicPr>
          <p:cNvPr id="20" name="图片 19" descr="5465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45120" y="3664585"/>
            <a:ext cx="270510" cy="312420"/>
          </a:xfrm>
          <a:prstGeom prst="rect">
            <a:avLst/>
          </a:prstGeom>
        </p:spPr>
      </p:pic>
      <p:pic>
        <p:nvPicPr>
          <p:cNvPr id="21" name="图片 20" descr="5465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817735" y="3664585"/>
            <a:ext cx="270510" cy="312420"/>
          </a:xfrm>
          <a:prstGeom prst="rect">
            <a:avLst/>
          </a:prstGeom>
        </p:spPr>
      </p:pic>
      <p:pic>
        <p:nvPicPr>
          <p:cNvPr id="22" name="图片 21" descr="3456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60755" y="2257425"/>
            <a:ext cx="1697355" cy="1241425"/>
          </a:xfrm>
          <a:prstGeom prst="rect">
            <a:avLst/>
          </a:prstGeom>
        </p:spPr>
      </p:pic>
      <p:pic>
        <p:nvPicPr>
          <p:cNvPr id="23" name="图片 22" descr="6546546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103245" y="2257425"/>
            <a:ext cx="1697355" cy="1241425"/>
          </a:xfrm>
          <a:prstGeom prst="rect">
            <a:avLst/>
          </a:prstGeom>
        </p:spPr>
      </p:pic>
      <p:pic>
        <p:nvPicPr>
          <p:cNvPr id="24" name="图片 23" descr="5466567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159375" y="2257425"/>
            <a:ext cx="1697355" cy="1241425"/>
          </a:xfrm>
          <a:prstGeom prst="rect">
            <a:avLst/>
          </a:prstGeom>
        </p:spPr>
      </p:pic>
      <p:pic>
        <p:nvPicPr>
          <p:cNvPr id="25" name="图片 24" descr="366655757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245350" y="2257425"/>
            <a:ext cx="1697355" cy="1241425"/>
          </a:xfrm>
          <a:prstGeom prst="rect">
            <a:avLst/>
          </a:prstGeom>
        </p:spPr>
      </p:pic>
      <p:pic>
        <p:nvPicPr>
          <p:cNvPr id="26" name="图片 25" descr="4656757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9096375" y="2257425"/>
            <a:ext cx="1697355" cy="1241425"/>
          </a:xfrm>
          <a:prstGeom prst="rect">
            <a:avLst/>
          </a:prstGeom>
        </p:spPr>
      </p:pic>
      <p:pic>
        <p:nvPicPr>
          <p:cNvPr id="28" name="图片 27" descr="65476546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98930" y="4098925"/>
            <a:ext cx="467995" cy="149225"/>
          </a:xfrm>
          <a:prstGeom prst="rect">
            <a:avLst/>
          </a:prstGeom>
        </p:spPr>
      </p:pic>
      <p:pic>
        <p:nvPicPr>
          <p:cNvPr id="29" name="图片 28" descr="3455678767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81675" y="4098925"/>
            <a:ext cx="477520" cy="149225"/>
          </a:xfrm>
          <a:prstGeom prst="rect">
            <a:avLst/>
          </a:prstGeom>
        </p:spPr>
      </p:pic>
      <p:pic>
        <p:nvPicPr>
          <p:cNvPr id="30" name="图片 29" descr="3456556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870190" y="4098925"/>
            <a:ext cx="472440" cy="149225"/>
          </a:xfrm>
          <a:prstGeom prst="rect">
            <a:avLst/>
          </a:prstGeom>
        </p:spPr>
      </p:pic>
      <p:pic>
        <p:nvPicPr>
          <p:cNvPr id="31" name="图片 30" descr="34656756786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747885" y="4098925"/>
            <a:ext cx="477520" cy="149225"/>
          </a:xfrm>
          <a:prstGeom prst="rect">
            <a:avLst/>
          </a:prstGeom>
        </p:spPr>
      </p:pic>
      <p:pic>
        <p:nvPicPr>
          <p:cNvPr id="32" name="图片 31" descr="65476546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13480" y="4098925"/>
            <a:ext cx="467995" cy="14922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840105" y="4540250"/>
            <a:ext cx="256476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ICTM Tmall Flagship Store</a:t>
            </a:r>
            <a:endParaRPr lang="zh-CN" altLang="en-US" sz="1400"/>
          </a:p>
        </p:txBody>
      </p:sp>
      <p:sp>
        <p:nvSpPr>
          <p:cNvPr id="4" name="文本框 3"/>
          <p:cNvSpPr txBox="1"/>
          <p:nvPr/>
        </p:nvSpPr>
        <p:spPr>
          <a:xfrm>
            <a:off x="3316605" y="4540250"/>
            <a:ext cx="207264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400"/>
              <a:t>Bao Shui Tong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654675" y="4540250"/>
            <a:ext cx="97980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400"/>
              <a:t>COSTCO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835775" y="4540250"/>
            <a:ext cx="2660650" cy="520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/>
              <a:t>China Quality Credit </a:t>
            </a:r>
          </a:p>
          <a:p>
            <a:pPr algn="ctr"/>
            <a:r>
              <a:rPr lang="zh-CN" altLang="en-US" sz="1400"/>
              <a:t>Enterprise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9063355" y="4540250"/>
            <a:ext cx="2021840" cy="520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/>
              <a:t>In.1688.com Ningbo </a:t>
            </a:r>
            <a:r>
              <a:rPr lang="en-US" altLang="zh-CN" sz="1400"/>
              <a:t>S</a:t>
            </a:r>
            <a:r>
              <a:rPr lang="zh-CN" altLang="en-US" sz="1400"/>
              <a:t>tation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3453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8765" y="886460"/>
            <a:ext cx="6022975" cy="314325"/>
          </a:xfrm>
          <a:prstGeom prst="rect">
            <a:avLst/>
          </a:prstGeom>
        </p:spPr>
      </p:pic>
      <p:pic>
        <p:nvPicPr>
          <p:cNvPr id="11" name="图片 10" descr="5676575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750" y="5262245"/>
            <a:ext cx="6881495" cy="554355"/>
          </a:xfrm>
          <a:prstGeom prst="rect">
            <a:avLst/>
          </a:prstGeom>
        </p:spPr>
      </p:pic>
      <p:pic>
        <p:nvPicPr>
          <p:cNvPr id="3" name="图片 2" descr="5677886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745" y="1753870"/>
            <a:ext cx="10925810" cy="2961005"/>
          </a:xfrm>
          <a:prstGeom prst="rect">
            <a:avLst/>
          </a:prstGeom>
        </p:spPr>
      </p:pic>
      <p:pic>
        <p:nvPicPr>
          <p:cNvPr id="2" name="图片 1" descr="3456565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3370" y="1905"/>
            <a:ext cx="1316990" cy="46101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3456565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3370" y="1905"/>
            <a:ext cx="1316990" cy="461010"/>
          </a:xfrm>
          <a:prstGeom prst="rect">
            <a:avLst/>
          </a:prstGeom>
        </p:spPr>
      </p:pic>
      <p:pic>
        <p:nvPicPr>
          <p:cNvPr id="19" name="图片 18" descr="4565767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5195" y="3433445"/>
            <a:ext cx="334645" cy="1529080"/>
          </a:xfrm>
          <a:prstGeom prst="rect">
            <a:avLst/>
          </a:prstGeom>
        </p:spPr>
      </p:pic>
      <p:pic>
        <p:nvPicPr>
          <p:cNvPr id="4" name="图片 3" descr="546656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37660" y="3399790"/>
            <a:ext cx="5814695" cy="172085"/>
          </a:xfrm>
          <a:prstGeom prst="rect">
            <a:avLst/>
          </a:prstGeom>
        </p:spPr>
      </p:pic>
      <p:pic>
        <p:nvPicPr>
          <p:cNvPr id="5" name="图片 4" descr="3455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37660" y="4122420"/>
            <a:ext cx="5944870" cy="198755"/>
          </a:xfrm>
          <a:prstGeom prst="rect">
            <a:avLst/>
          </a:prstGeom>
        </p:spPr>
      </p:pic>
      <p:pic>
        <p:nvPicPr>
          <p:cNvPr id="6" name="图片 5" descr="4567657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137660" y="4780915"/>
            <a:ext cx="6617335" cy="198755"/>
          </a:xfrm>
          <a:prstGeom prst="rect">
            <a:avLst/>
          </a:prstGeom>
        </p:spPr>
      </p:pic>
      <p:pic>
        <p:nvPicPr>
          <p:cNvPr id="7" name="图片 6" descr="546765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584960" y="3398520"/>
            <a:ext cx="1554480" cy="155448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82725" y="1207770"/>
            <a:ext cx="8150860" cy="90297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658879789"/>
          <p:cNvPicPr>
            <a:picLocks noChangeAspect="1"/>
          </p:cNvPicPr>
          <p:nvPr/>
        </p:nvPicPr>
        <p:blipFill>
          <a:blip r:embed="rId3"/>
          <a:srcRect r="1329" b="35391"/>
          <a:stretch>
            <a:fillRect/>
          </a:stretch>
        </p:blipFill>
        <p:spPr>
          <a:xfrm>
            <a:off x="1002665" y="3308985"/>
            <a:ext cx="3676650" cy="129603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937895" y="4568825"/>
            <a:ext cx="5743575" cy="916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b="1"/>
              <a:t>Shipping by Sea: </a:t>
            </a:r>
            <a:r>
              <a:rPr lang="zh-CN" altLang="en-US"/>
              <a:t>Ningbo Port</a:t>
            </a:r>
          </a:p>
          <a:p>
            <a:pPr algn="l"/>
            <a:endParaRPr lang="zh-CN" altLang="en-US"/>
          </a:p>
          <a:p>
            <a:pPr algn="l"/>
            <a:r>
              <a:rPr lang="zh-CN" altLang="en-US" b="1"/>
              <a:t>Shipping by Air: </a:t>
            </a:r>
            <a:r>
              <a:rPr lang="zh-CN" altLang="en-US"/>
              <a:t>Shanghai Pudong International Airport</a:t>
            </a:r>
          </a:p>
        </p:txBody>
      </p:sp>
      <p:pic>
        <p:nvPicPr>
          <p:cNvPr id="18" name="图片 17" descr="456786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895" y="2540"/>
            <a:ext cx="1748155" cy="681355"/>
          </a:xfrm>
          <a:prstGeom prst="rect">
            <a:avLst/>
          </a:prstGeom>
        </p:spPr>
      </p:pic>
      <p:pic>
        <p:nvPicPr>
          <p:cNvPr id="2" name="图片 1" descr="546757568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1895" y="1085215"/>
            <a:ext cx="3411220" cy="436435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86698" y="3584624"/>
            <a:ext cx="2333870" cy="117751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86698" y="2177633"/>
            <a:ext cx="2306461" cy="120790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86698" y="4968406"/>
            <a:ext cx="2331319" cy="120335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86698" y="836826"/>
            <a:ext cx="2306461" cy="1199855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10366409" y="1207185"/>
            <a:ext cx="2358189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Receiving Area</a:t>
            </a:r>
            <a:endParaRPr lang="zh-CN" altLang="en-US" dirty="0"/>
          </a:p>
        </p:txBody>
      </p:sp>
      <p:sp>
        <p:nvSpPr>
          <p:cNvPr id="15" name="文本框 14"/>
          <p:cNvSpPr txBox="1"/>
          <p:nvPr/>
        </p:nvSpPr>
        <p:spPr>
          <a:xfrm>
            <a:off x="10366409" y="2587292"/>
            <a:ext cx="2358189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Tally </a:t>
            </a:r>
            <a:r>
              <a:rPr lang="en-US" altLang="zh-CN" dirty="0" smtClean="0">
                <a:sym typeface="+mn-ea"/>
              </a:rPr>
              <a:t>Area</a:t>
            </a:r>
            <a:endParaRPr lang="zh-CN" altLang="en-US" dirty="0"/>
          </a:p>
        </p:txBody>
      </p:sp>
      <p:sp>
        <p:nvSpPr>
          <p:cNvPr id="16" name="文本框 15"/>
          <p:cNvSpPr txBox="1"/>
          <p:nvPr/>
        </p:nvSpPr>
        <p:spPr>
          <a:xfrm>
            <a:off x="10366408" y="5297692"/>
            <a:ext cx="2358189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Delivery </a:t>
            </a:r>
            <a:r>
              <a:rPr lang="en-US" altLang="zh-CN" dirty="0" smtClean="0">
                <a:sym typeface="+mn-ea"/>
              </a:rPr>
              <a:t>Area</a:t>
            </a:r>
            <a:endParaRPr lang="zh-CN" altLang="en-US" dirty="0"/>
          </a:p>
        </p:txBody>
      </p:sp>
      <p:sp>
        <p:nvSpPr>
          <p:cNvPr id="17" name="文本框 16"/>
          <p:cNvSpPr txBox="1"/>
          <p:nvPr/>
        </p:nvSpPr>
        <p:spPr>
          <a:xfrm>
            <a:off x="10441807" y="3967399"/>
            <a:ext cx="2358189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High Racks</a:t>
            </a:r>
            <a:endParaRPr lang="zh-CN" altLang="en-US" dirty="0"/>
          </a:p>
        </p:txBody>
      </p:sp>
      <p:grpSp>
        <p:nvGrpSpPr>
          <p:cNvPr id="2" name="组合 1"/>
          <p:cNvGrpSpPr/>
          <p:nvPr/>
        </p:nvGrpSpPr>
        <p:grpSpPr>
          <a:xfrm>
            <a:off x="781685" y="2099945"/>
            <a:ext cx="2684780" cy="2514600"/>
            <a:chOff x="1231" y="3307"/>
            <a:chExt cx="4228" cy="396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325" y="3307"/>
              <a:ext cx="4134" cy="2756"/>
            </a:xfrm>
            <a:prstGeom prst="rect">
              <a:avLst/>
            </a:prstGeom>
          </p:spPr>
        </p:pic>
        <p:pic>
          <p:nvPicPr>
            <p:cNvPr id="13" name="图片 12" descr="5467677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31" y="6319"/>
              <a:ext cx="3029" cy="949"/>
            </a:xfrm>
            <a:prstGeom prst="rect">
              <a:avLst/>
            </a:prstGeom>
          </p:spPr>
        </p:pic>
      </p:grpSp>
      <p:pic>
        <p:nvPicPr>
          <p:cNvPr id="18" name="图片 17" descr="456786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0895" y="2540"/>
            <a:ext cx="1748155" cy="681355"/>
          </a:xfrm>
          <a:prstGeom prst="rect">
            <a:avLst/>
          </a:prstGeom>
        </p:spPr>
      </p:pic>
      <p:pic>
        <p:nvPicPr>
          <p:cNvPr id="25" name="图片 24" descr="56867886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597140" y="1090295"/>
            <a:ext cx="113665" cy="4791710"/>
          </a:xfrm>
          <a:prstGeom prst="rect">
            <a:avLst/>
          </a:prstGeom>
        </p:spPr>
      </p:pic>
      <p:pic>
        <p:nvPicPr>
          <p:cNvPr id="11" name="图片 10" descr="657657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847465" y="4902835"/>
            <a:ext cx="2392045" cy="1159510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3726180" y="2635885"/>
            <a:ext cx="2827020" cy="911860"/>
            <a:chOff x="5868" y="4151"/>
            <a:chExt cx="4452" cy="1436"/>
          </a:xfrm>
        </p:grpSpPr>
        <p:pic>
          <p:nvPicPr>
            <p:cNvPr id="19" name="图片 18" descr="5476577675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868" y="4238"/>
              <a:ext cx="194" cy="1239"/>
            </a:xfrm>
            <a:prstGeom prst="rect">
              <a:avLst/>
            </a:prstGeom>
          </p:spPr>
        </p:pic>
        <p:pic>
          <p:nvPicPr>
            <p:cNvPr id="20" name="图片 19" descr="768768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256" y="4151"/>
              <a:ext cx="4064" cy="1437"/>
            </a:xfrm>
            <a:prstGeom prst="rect">
              <a:avLst/>
            </a:prstGeom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154</Words>
  <Application>WPS 演示</Application>
  <PresentationFormat>自定义</PresentationFormat>
  <Paragraphs>41</Paragraphs>
  <Slides>16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17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chongchong Pan</dc:creator>
  <cp:lastModifiedBy>User</cp:lastModifiedBy>
  <cp:revision>151</cp:revision>
  <dcterms:created xsi:type="dcterms:W3CDTF">2016-04-22T14:24:00Z</dcterms:created>
  <dcterms:modified xsi:type="dcterms:W3CDTF">2016-06-10T09:34:28Z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2052-10.1.0.5603</vt:lpwstr>
  </property>
</Properties>
</file>